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79" r:id="rId4"/>
    <p:sldId id="303" r:id="rId5"/>
    <p:sldId id="282" r:id="rId6"/>
    <p:sldId id="301" r:id="rId7"/>
    <p:sldId id="283" r:id="rId8"/>
    <p:sldId id="284" r:id="rId9"/>
    <p:sldId id="285" r:id="rId10"/>
    <p:sldId id="286" r:id="rId11"/>
    <p:sldId id="287" r:id="rId12"/>
    <p:sldId id="304" r:id="rId13"/>
    <p:sldId id="306" r:id="rId14"/>
    <p:sldId id="307" r:id="rId15"/>
    <p:sldId id="290" r:id="rId16"/>
    <p:sldId id="292" r:id="rId17"/>
    <p:sldId id="302" r:id="rId18"/>
    <p:sldId id="291" r:id="rId19"/>
    <p:sldId id="294" r:id="rId20"/>
    <p:sldId id="308" r:id="rId21"/>
    <p:sldId id="309" r:id="rId22"/>
    <p:sldId id="310" r:id="rId23"/>
    <p:sldId id="311" r:id="rId24"/>
    <p:sldId id="312" r:id="rId25"/>
    <p:sldId id="313" r:id="rId26"/>
    <p:sldId id="30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05207017@gmail.com" initials="b" lastIdx="14" clrIdx="0">
    <p:extLst>
      <p:ext uri="{19B8F6BF-5375-455C-9EA6-DF929625EA0E}">
        <p15:presenceInfo xmlns:p15="http://schemas.microsoft.com/office/powerpoint/2012/main" userId="74161102dccdfa8b" providerId="Windows Live"/>
      </p:ext>
    </p:extLst>
  </p:cmAuthor>
  <p:cmAuthor id="2" name="Microsoft Office 使用者" initials="MO使" lastIdx="4" clrIdx="1">
    <p:extLst>
      <p:ext uri="{19B8F6BF-5375-455C-9EA6-DF929625EA0E}">
        <p15:presenceInfo xmlns:p15="http://schemas.microsoft.com/office/powerpoint/2012/main" userId="Microsoft Office 使用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D8"/>
    <a:srgbClr val="E73A1C"/>
    <a:srgbClr val="7AD9DB"/>
    <a:srgbClr val="3F0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5"/>
    <p:restoredTop sz="86138" autoAdjust="0"/>
  </p:normalViewPr>
  <p:slideViewPr>
    <p:cSldViewPr snapToGrid="0">
      <p:cViewPr varScale="1">
        <p:scale>
          <a:sx n="92" d="100"/>
          <a:sy n="92" d="100"/>
        </p:scale>
        <p:origin x="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8T07:54:37.876" idx="1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8T07:55:04.524" idx="2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9T22:18:03.157" idx="13">
    <p:pos x="3168" y="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9T22:21:18.598" idx="14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8T07:55:56.996" idx="5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CC590-16DB-4919-BA22-380BCC553D17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EBD8F-587B-4AE8-AEB5-5D6DD1B350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07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90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75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87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9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080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2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69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38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14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48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1C8C-518D-4587-BEF5-AD3D9AA6E08C}" type="datetimeFigureOut">
              <a:rPr lang="zh-CN" altLang="en-US" smtClean="0"/>
              <a:t>18/5/10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6E43-D967-4276-9135-CEDCD86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8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19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3"/>
          <p:cNvCxnSpPr/>
          <p:nvPr userDrawn="1"/>
        </p:nvCxnSpPr>
        <p:spPr>
          <a:xfrm flipH="1">
            <a:off x="1633913" y="4624831"/>
            <a:ext cx="273488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587510" y="3764347"/>
            <a:ext cx="3022590" cy="679839"/>
          </a:xfrm>
        </p:spPr>
        <p:txBody>
          <a:bodyPr>
            <a:normAutofit/>
          </a:bodyPr>
          <a:lstStyle>
            <a:lvl1pPr marL="0" indent="0">
              <a:buNone/>
              <a:defRPr sz="4800"/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1810731" y="4741424"/>
            <a:ext cx="2265969" cy="237957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zh-CN" altLang="en-US" dirty="0"/>
              <a:t>点击此处添加文本信息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335087" y="5212179"/>
            <a:ext cx="3451225" cy="3190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88812" y="3679536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1.                  </a:t>
            </a:r>
            <a:r>
              <a:rPr lang="zh-CN" altLang="en-US" dirty="0"/>
              <a:t>点击此处添加文本信息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188812" y="4325898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2.                  </a:t>
            </a:r>
            <a:r>
              <a:rPr lang="zh-CN" altLang="en-US" dirty="0"/>
              <a:t>点击此处添加文本信息</a:t>
            </a:r>
          </a:p>
        </p:txBody>
      </p:sp>
      <p:sp>
        <p:nvSpPr>
          <p:cNvPr id="25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188812" y="4972260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3.                  </a:t>
            </a:r>
            <a:r>
              <a:rPr lang="zh-CN" altLang="en-US" dirty="0"/>
              <a:t>点击此处添加文本信息</a:t>
            </a:r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6" hasCustomPrompt="1"/>
          </p:nvPr>
        </p:nvSpPr>
        <p:spPr>
          <a:xfrm>
            <a:off x="6188812" y="5618622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4.                  </a:t>
            </a:r>
            <a:r>
              <a:rPr lang="zh-CN" altLang="en-US" dirty="0"/>
              <a:t>点击此处添加文本信息</a:t>
            </a:r>
          </a:p>
        </p:txBody>
      </p:sp>
    </p:spTree>
    <p:extLst>
      <p:ext uri="{BB962C8B-B14F-4D97-AF65-F5344CB8AC3E}">
        <p14:creationId xmlns:p14="http://schemas.microsoft.com/office/powerpoint/2010/main" val="229297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832491" y="1912166"/>
            <a:ext cx="4431017" cy="680396"/>
          </a:xfrm>
        </p:spPr>
        <p:txBody>
          <a:bodyPr>
            <a:norm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65" y="2909353"/>
            <a:ext cx="3771900" cy="3398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0" y="3652514"/>
            <a:ext cx="4431017" cy="170442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。</a:t>
            </a:r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705599" y="225487"/>
            <a:ext cx="647701" cy="3034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时间</a:t>
            </a:r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705599" y="528944"/>
            <a:ext cx="647701" cy="3034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地点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705599" y="882107"/>
            <a:ext cx="1371601" cy="25375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事件及人物</a:t>
            </a:r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6" hasCustomPrompt="1"/>
          </p:nvPr>
        </p:nvSpPr>
        <p:spPr>
          <a:xfrm>
            <a:off x="6686549" y="1135858"/>
            <a:ext cx="3771900" cy="3398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</p:spTree>
    <p:extLst>
      <p:ext uri="{BB962C8B-B14F-4D97-AF65-F5344CB8AC3E}">
        <p14:creationId xmlns:p14="http://schemas.microsoft.com/office/powerpoint/2010/main" val="114363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4839895" y="357482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4839895" y="1152143"/>
            <a:ext cx="3409950" cy="2714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+mj-ea"/>
              </a:rPr>
              <a:t>标题数字等都可以通过点击和重新输入进行更改</a:t>
            </a:r>
            <a:endParaRPr lang="en-US" altLang="zh-CN" kern="0" dirty="0">
              <a:latin typeface="+mj-ea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4858944" y="1575513"/>
            <a:ext cx="5048251" cy="1214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6657544" y="3467100"/>
            <a:ext cx="2632418" cy="313507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。顶部“开始”面板中可对字体、字号、颜色、行距进行修改。顶部“开始”面板中可对字体、字号、颜色、行距进行修改。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400" dirty="0"/>
          </a:p>
          <a:p>
            <a:pPr lvl="0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9309012" y="3467100"/>
            <a:ext cx="2632418" cy="313507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。顶部“开始”面板中可对字体、字号、颜色、行距进行修改。顶部“开始”面板中可对字体、字号、颜色、行距进行修改。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400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19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90493" y="492131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0493" y="1286792"/>
            <a:ext cx="3409950" cy="2714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+mj-ea"/>
              </a:rPr>
              <a:t>标题数字等都可以通过点击和重新输入进行更改</a:t>
            </a:r>
            <a:endParaRPr lang="en-US" altLang="zh-CN" kern="0" dirty="0">
              <a:latin typeface="+mj-ea"/>
            </a:endParaRPr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209542" y="1710162"/>
            <a:ext cx="5048251" cy="1214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  <p:sp>
        <p:nvSpPr>
          <p:cNvPr id="1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209542" y="3615162"/>
            <a:ext cx="5048251" cy="1214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</p:spTree>
    <p:extLst>
      <p:ext uri="{BB962C8B-B14F-4D97-AF65-F5344CB8AC3E}">
        <p14:creationId xmlns:p14="http://schemas.microsoft.com/office/powerpoint/2010/main" val="413615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57450"/>
            <a:ext cx="6076950" cy="398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885825" y="282961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554439"/>
            <a:ext cx="3409950" cy="2714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+mj-ea"/>
              </a:rPr>
              <a:t>标题数字等都可以通过点击和重新输入进行更改</a:t>
            </a:r>
            <a:endParaRPr lang="en-US" altLang="zh-CN" kern="0" dirty="0">
              <a:latin typeface="+mj-ea"/>
            </a:endParaRPr>
          </a:p>
        </p:txBody>
      </p:sp>
      <p:sp>
        <p:nvSpPr>
          <p:cNvPr id="13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361951" y="2752614"/>
            <a:ext cx="2495549" cy="322908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  <p:sp>
        <p:nvSpPr>
          <p:cNvPr id="14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85825" y="797311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5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3219450" y="2752615"/>
            <a:ext cx="2495549" cy="322908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</p:spTree>
    <p:extLst>
      <p:ext uri="{BB962C8B-B14F-4D97-AF65-F5344CB8AC3E}">
        <p14:creationId xmlns:p14="http://schemas.microsoft.com/office/powerpoint/2010/main" val="354975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55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A1C8C-518D-4587-BEF5-AD3D9AA6E08C}" type="datetimeFigureOut">
              <a:rPr lang="zh-CN" altLang="en-US" smtClean="0"/>
              <a:t>18/5/10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36E43-D967-4276-9135-CEDCD86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27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mp"/><Relationship Id="rId3" Type="http://schemas.openxmlformats.org/officeDocument/2006/relationships/chart" Target="../charts/chart1.xml"/><Relationship Id="rId7" Type="http://schemas.openxmlformats.org/officeDocument/2006/relationships/image" Target="../media/image11.tm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4"/>
            <a:ext cx="12192000" cy="6953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62225" y="2408923"/>
            <a:ext cx="7067550" cy="1600200"/>
          </a:xfrm>
          <a:prstGeom prst="rect">
            <a:avLst/>
          </a:prstGeom>
          <a:solidFill>
            <a:schemeClr val="bg1">
              <a:alpha val="2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KKBOX EDA</a:t>
            </a:r>
            <a:endParaRPr lang="zh-CN" altLang="en-US" sz="48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677779" y="4274612"/>
            <a:ext cx="4836444" cy="95410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Should I stay or should I go?</a:t>
            </a:r>
          </a:p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WSDM -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KKBox’s</a:t>
            </a:r>
            <a:r>
              <a:rPr kumimoji="1" lang="en-US" altLang="zh-CN" sz="2000" dirty="0">
                <a:solidFill>
                  <a:schemeClr val="bg1"/>
                </a:solidFill>
              </a:rPr>
              <a:t> Churn Prediction Challenge</a:t>
            </a:r>
          </a:p>
          <a:p>
            <a:endParaRPr kumimoji="1"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52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0"/>
          <a:stretch/>
        </p:blipFill>
        <p:spPr>
          <a:xfrm>
            <a:off x="0" y="-735716"/>
            <a:ext cx="6120000" cy="832943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612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977346"/>
            <a:ext cx="5938808" cy="4903308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7335261" y="2560528"/>
            <a:ext cx="4301613" cy="2879122"/>
            <a:chOff x="6468698" y="2891211"/>
            <a:chExt cx="4967405" cy="2542898"/>
          </a:xfrm>
        </p:grpSpPr>
        <p:cxnSp>
          <p:nvCxnSpPr>
            <p:cNvPr id="9" name="直線接點 8"/>
            <p:cNvCxnSpPr/>
            <p:nvPr/>
          </p:nvCxnSpPr>
          <p:spPr>
            <a:xfrm flipH="1">
              <a:off x="6800326" y="289963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H="1">
              <a:off x="8307764" y="289121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>
              <a:off x="9896220" y="289121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H="1">
              <a:off x="11426164" y="289121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>
              <a:off x="6509523" y="3098456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>
              <a:off x="7993741" y="3878910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9571286" y="3912645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11149803" y="3939230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橢圓 17"/>
            <p:cNvSpPr/>
            <p:nvPr/>
          </p:nvSpPr>
          <p:spPr>
            <a:xfrm>
              <a:off x="6468698" y="5068260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962550" y="5015923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9519646" y="5068260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11129715" y="5015923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1598CD6C-F27E-0E4A-AF5A-440071DE8240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E19E323-1F71-8442-8CF4-63E94E4B15D0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Transection data set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9299AE-DB84-1D49-8241-3C6D5E1F14BC}"/>
              </a:ext>
            </a:extLst>
          </p:cNvPr>
          <p:cNvSpPr txBox="1"/>
          <p:nvPr/>
        </p:nvSpPr>
        <p:spPr>
          <a:xfrm>
            <a:off x="818169" y="2109474"/>
            <a:ext cx="44039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Both features share a very similar time series.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This might be due to the (automatic) renewals of the user subscriptions</a:t>
            </a:r>
            <a:r>
              <a:rPr lang="en-US" altLang="zh-TW" sz="2000" dirty="0">
                <a:solidFill>
                  <a:schemeClr val="bg1"/>
                </a:solidFill>
              </a:rPr>
              <a:t>.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endParaRPr lang="zh-TW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3"/>
          <a:stretch/>
        </p:blipFill>
        <p:spPr>
          <a:xfrm>
            <a:off x="-8661" y="-700117"/>
            <a:ext cx="6120000" cy="834136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-1"/>
            <a:ext cx="612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61" y="1562881"/>
            <a:ext cx="5796646" cy="3802504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8731975" y="1399308"/>
            <a:ext cx="9614" cy="4702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7491721" y="1399308"/>
            <a:ext cx="0" cy="4695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7708273" y="3356660"/>
            <a:ext cx="7845" cy="1603066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10567392" y="3464133"/>
            <a:ext cx="7845" cy="1603066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8114421" y="3464133"/>
            <a:ext cx="432176" cy="1935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0837908" y="3524776"/>
            <a:ext cx="432176" cy="1935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81BB551-B82A-F242-95D1-6BFB6DA36DEC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7ACD2B2-D7AB-AB4D-AA1D-65F9C66D1E15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Transection data set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89070C6-2697-294C-8C14-6E16A9B1D837}"/>
              </a:ext>
            </a:extLst>
          </p:cNvPr>
          <p:cNvSpPr txBox="1"/>
          <p:nvPr/>
        </p:nvSpPr>
        <p:spPr>
          <a:xfrm>
            <a:off x="930851" y="2182877"/>
            <a:ext cx="41786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In our relatively limited data set such a difference might be caused by a larger number of spikes falling on one of these days.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Behavior is consistent with a positive linear trend.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76" y="0"/>
            <a:ext cx="5376824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92000" y="-1"/>
            <a:ext cx="540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093770" y="2490058"/>
            <a:ext cx="47964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The original</a:t>
            </a:r>
            <a:r>
              <a:rPr lang="zh-TW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</a:rPr>
              <a:t>file takes up about 27 GB in uncompressed form</a:t>
            </a:r>
          </a:p>
          <a:p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</a:p>
          <a:p>
            <a:r>
              <a:rPr lang="zh-TW" altLang="en-US" sz="2800" b="1" dirty="0">
                <a:solidFill>
                  <a:schemeClr val="bg1"/>
                </a:solidFill>
              </a:rPr>
              <a:t>→</a:t>
            </a:r>
            <a:r>
              <a:rPr lang="en-US" altLang="zh-TW" sz="2800" b="1" dirty="0">
                <a:solidFill>
                  <a:schemeClr val="bg1"/>
                </a:solidFill>
              </a:rPr>
              <a:t>only use the first 1% of this data (still 20 million rows).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8" b="50868"/>
          <a:stretch/>
        </p:blipFill>
        <p:spPr>
          <a:xfrm>
            <a:off x="547729" y="1747465"/>
            <a:ext cx="4929713" cy="219601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64246" y="2654255"/>
            <a:ext cx="1459707" cy="32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1~16 days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9" b="52192"/>
          <a:stretch/>
        </p:blipFill>
        <p:spPr>
          <a:xfrm>
            <a:off x="794538" y="4240115"/>
            <a:ext cx="4795198" cy="23852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97298" y="4483482"/>
            <a:ext cx="4243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00AED8"/>
                </a:solidFill>
              </a:rPr>
              <a:t> roughly log-normal distributed</a:t>
            </a:r>
            <a:endParaRPr lang="zh-TW" altLang="en-US" sz="1600" b="1" dirty="0">
              <a:solidFill>
                <a:srgbClr val="00AED8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290118" y="3943485"/>
            <a:ext cx="1007964" cy="34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1.3 </a:t>
            </a:r>
            <a:r>
              <a:rPr lang="en-US" altLang="zh-TW" sz="2000" b="1" dirty="0" err="1"/>
              <a:t>hr</a:t>
            </a:r>
            <a:endParaRPr lang="zh-TW" altLang="en-US" sz="20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BC9280-BA2E-6A40-A87A-D9D9E8B80919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1A5CE2-96B1-8F4F-95FE-1355AB46C309}"/>
              </a:ext>
            </a:extLst>
          </p:cNvPr>
          <p:cNvSpPr txBox="1"/>
          <p:nvPr/>
        </p:nvSpPr>
        <p:spPr>
          <a:xfrm>
            <a:off x="2308226" y="1134895"/>
            <a:ext cx="14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Logs</a:t>
            </a:r>
          </a:p>
        </p:txBody>
      </p:sp>
    </p:spTree>
    <p:extLst>
      <p:ext uri="{BB962C8B-B14F-4D97-AF65-F5344CB8AC3E}">
        <p14:creationId xmlns:p14="http://schemas.microsoft.com/office/powerpoint/2010/main" val="40909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999"/>
          <a:stretch/>
        </p:blipFill>
        <p:spPr>
          <a:xfrm>
            <a:off x="-1" y="-216975"/>
            <a:ext cx="6120000" cy="72222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" y="0"/>
            <a:ext cx="612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0" r="50298" b="2036"/>
          <a:stretch/>
        </p:blipFill>
        <p:spPr>
          <a:xfrm>
            <a:off x="6332082" y="572745"/>
            <a:ext cx="5442081" cy="266640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5" t="48158" r="2468" b="3214"/>
          <a:stretch/>
        </p:blipFill>
        <p:spPr>
          <a:xfrm>
            <a:off x="6332081" y="3767383"/>
            <a:ext cx="5442082" cy="263341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85291" y="2182877"/>
            <a:ext cx="55494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 distribution of number of songs played, shown as a stacked density plot for the different percentages of song completion shows notable differences between the groups.</a:t>
            </a:r>
          </a:p>
          <a:p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CF13E6-96A9-964C-A88C-1A4E34C62019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E5F30C-290D-4548-AFD2-3F1B0285A9F0}"/>
              </a:ext>
            </a:extLst>
          </p:cNvPr>
          <p:cNvSpPr txBox="1"/>
          <p:nvPr/>
        </p:nvSpPr>
        <p:spPr>
          <a:xfrm>
            <a:off x="2308226" y="1134895"/>
            <a:ext cx="14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User Logs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888637" y="936381"/>
            <a:ext cx="681926" cy="292388"/>
          </a:xfrm>
          <a:prstGeom prst="straightConnector1">
            <a:avLst/>
          </a:prstGeom>
          <a:ln w="3810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781902" y="372690"/>
            <a:ext cx="54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19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0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5"/>
          <a:stretch/>
        </p:blipFill>
        <p:spPr>
          <a:xfrm>
            <a:off x="6792000" y="-61992"/>
            <a:ext cx="5400000" cy="69199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792000" y="-61992"/>
            <a:ext cx="5400000" cy="6919992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408190" y="643994"/>
            <a:ext cx="430852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 number of logs over time rises steadily with only occasional short-term fluctuations.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 For the monthly plot we did not include the first two months of 2017; leaving only the data of the complete years 2015 and 2016.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zh-TW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5" y="2087461"/>
            <a:ext cx="6144126" cy="4476321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2655081" y="2459972"/>
            <a:ext cx="1242034" cy="413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4194000" y="4493112"/>
            <a:ext cx="1157350" cy="165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85E2742-54F2-AA45-9857-9AEEAA533591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6BFEED-CB0E-174D-83A3-658DAF9C36D0}"/>
              </a:ext>
            </a:extLst>
          </p:cNvPr>
          <p:cNvSpPr txBox="1"/>
          <p:nvPr/>
        </p:nvSpPr>
        <p:spPr>
          <a:xfrm>
            <a:off x="2308226" y="1134895"/>
            <a:ext cx="14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Logs</a:t>
            </a:r>
          </a:p>
        </p:txBody>
      </p:sp>
    </p:spTree>
    <p:extLst>
      <p:ext uri="{BB962C8B-B14F-4D97-AF65-F5344CB8AC3E}">
        <p14:creationId xmlns:p14="http://schemas.microsoft.com/office/powerpoint/2010/main" val="23561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9" b="50961"/>
          <a:stretch/>
        </p:blipFill>
        <p:spPr>
          <a:xfrm>
            <a:off x="7237319" y="1460827"/>
            <a:ext cx="3494617" cy="2347383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10171119" y="2353088"/>
            <a:ext cx="9902" cy="393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9648975" y="1930872"/>
            <a:ext cx="180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 most loyal users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7954738" y="1223143"/>
            <a:ext cx="9902" cy="393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544950" y="891336"/>
            <a:ext cx="246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 many users leave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2" t="49231" r="1306"/>
          <a:stretch/>
        </p:blipFill>
        <p:spPr>
          <a:xfrm>
            <a:off x="1177601" y="3984577"/>
            <a:ext cx="4191002" cy="277561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993761" y="4040533"/>
            <a:ext cx="3238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7AD9DB"/>
                </a:solidFill>
              </a:rPr>
              <a:t> younger users  are</a:t>
            </a:r>
          </a:p>
          <a:p>
            <a:r>
              <a:rPr lang="en-US" altLang="zh-TW" sz="2000" b="1" dirty="0">
                <a:solidFill>
                  <a:srgbClr val="7AD9DB"/>
                </a:solidFill>
              </a:rPr>
              <a:t>more likely to churn</a:t>
            </a:r>
            <a:endParaRPr lang="zh-TW" altLang="en-US" sz="2000" b="1" dirty="0">
              <a:solidFill>
                <a:srgbClr val="7AD9DB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t="49231" r="49514"/>
          <a:stretch/>
        </p:blipFill>
        <p:spPr>
          <a:xfrm>
            <a:off x="6176048" y="3798755"/>
            <a:ext cx="4562023" cy="3129766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 flipH="1">
            <a:off x="10516764" y="5389224"/>
            <a:ext cx="164865" cy="3223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512968" y="4569554"/>
            <a:ext cx="2651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&lt; 5% , the most popular city</a:t>
            </a:r>
          </a:p>
          <a:p>
            <a:r>
              <a:rPr lang="en-US" altLang="zh-TW" sz="1600" b="1" dirty="0">
                <a:solidFill>
                  <a:srgbClr val="FF0000"/>
                </a:solidFill>
              </a:rPr>
              <a:t>a big impact on the overall churn rate of about 6.4%. 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56543" y="4608101"/>
            <a:ext cx="99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6%~12%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514D6E-6D52-674B-A869-196C0FB68013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3.Data set relations with churn rate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1EF5397-AFC5-7546-B55C-E2D83D0A8528}"/>
              </a:ext>
            </a:extLst>
          </p:cNvPr>
          <p:cNvSpPr txBox="1"/>
          <p:nvPr/>
        </p:nvSpPr>
        <p:spPr>
          <a:xfrm>
            <a:off x="2002849" y="1182603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Members data set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8" b="51021"/>
          <a:stretch/>
        </p:blipFill>
        <p:spPr>
          <a:xfrm>
            <a:off x="1397021" y="1658516"/>
            <a:ext cx="3261023" cy="22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2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C90871C-C647-4B46-8DA7-A9021A07BBF7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5811"/>
          <a:stretch/>
        </p:blipFill>
        <p:spPr>
          <a:xfrm>
            <a:off x="-776400" y="-1"/>
            <a:ext cx="13744800" cy="288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BD0D8C-5557-6340-B7C4-5469C28B516B}"/>
              </a:ext>
            </a:extLst>
          </p:cNvPr>
          <p:cNvSpPr/>
          <p:nvPr/>
        </p:nvSpPr>
        <p:spPr>
          <a:xfrm>
            <a:off x="-5933" y="-1"/>
            <a:ext cx="12197933" cy="2880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11" y="2928154"/>
            <a:ext cx="9201682" cy="397423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253534" y="3152840"/>
            <a:ext cx="4769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  Wilcox test : significantly different</a:t>
            </a:r>
          </a:p>
          <a:p>
            <a:endParaRPr lang="zh-TW" altLang="en-US" sz="2000" b="1" dirty="0">
              <a:solidFill>
                <a:srgbClr val="00AED8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4045720" y="3636040"/>
            <a:ext cx="272879" cy="693318"/>
          </a:xfrm>
          <a:prstGeom prst="straightConnector1">
            <a:avLst/>
          </a:prstGeom>
          <a:ln w="5715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0B62ECD-FD82-AB4F-9899-A47D671A37C4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3.Data set relations with churn rate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F3AF05-5F22-8745-9354-266BD0C22B1C}"/>
              </a:ext>
            </a:extLst>
          </p:cNvPr>
          <p:cNvSpPr txBox="1"/>
          <p:nvPr/>
        </p:nvSpPr>
        <p:spPr>
          <a:xfrm>
            <a:off x="2002849" y="1182603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Members data set</a:t>
            </a:r>
          </a:p>
        </p:txBody>
      </p:sp>
    </p:spTree>
    <p:extLst>
      <p:ext uri="{BB962C8B-B14F-4D97-AF65-F5344CB8AC3E}">
        <p14:creationId xmlns:p14="http://schemas.microsoft.com/office/powerpoint/2010/main" val="193880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5811"/>
          <a:stretch/>
        </p:blipFill>
        <p:spPr>
          <a:xfrm>
            <a:off x="-777148" y="0"/>
            <a:ext cx="13746296" cy="288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5933" y="-1"/>
            <a:ext cx="12197933" cy="2880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67080"/>
          <a:stretch/>
        </p:blipFill>
        <p:spPr>
          <a:xfrm>
            <a:off x="2042310" y="3351081"/>
            <a:ext cx="8101446" cy="253120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83487" y="1522356"/>
            <a:ext cx="11219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 random sub-sample of 5% (1e5 observations) of our </a:t>
            </a:r>
            <a:r>
              <a:rPr lang="en-US" altLang="zh-TW" sz="2400" b="1" dirty="0" err="1">
                <a:solidFill>
                  <a:schemeClr val="bg1"/>
                </a:solidFill>
              </a:rPr>
              <a:t>user_logs</a:t>
            </a:r>
            <a:r>
              <a:rPr lang="en-US" altLang="zh-TW" sz="2400" b="1" dirty="0">
                <a:solidFill>
                  <a:schemeClr val="bg1"/>
                </a:solidFill>
              </a:rPr>
              <a:t> sample to speed up the processing</a:t>
            </a:r>
          </a:p>
          <a:p>
            <a:r>
              <a:rPr lang="en-US" altLang="zh-TW" sz="2400" b="1" dirty="0">
                <a:solidFill>
                  <a:schemeClr val="bg1"/>
                </a:solidFill>
              </a:rPr>
              <a:t>The fewer log data entries a user has the more likely they are to churn.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08180-3D4C-4E47-AE1E-BD02C78DE150}"/>
              </a:ext>
            </a:extLst>
          </p:cNvPr>
          <p:cNvSpPr/>
          <p:nvPr/>
        </p:nvSpPr>
        <p:spPr>
          <a:xfrm>
            <a:off x="169900" y="309186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3.Data set relations with churn rate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616592-ADE6-1544-9213-AF6989EB381C}"/>
              </a:ext>
            </a:extLst>
          </p:cNvPr>
          <p:cNvSpPr txBox="1"/>
          <p:nvPr/>
        </p:nvSpPr>
        <p:spPr>
          <a:xfrm>
            <a:off x="2002847" y="903377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User logs data set</a:t>
            </a:r>
          </a:p>
        </p:txBody>
      </p:sp>
    </p:spTree>
    <p:extLst>
      <p:ext uri="{BB962C8B-B14F-4D97-AF65-F5344CB8AC3E}">
        <p14:creationId xmlns:p14="http://schemas.microsoft.com/office/powerpoint/2010/main" val="276396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1" r="50381" b="33615"/>
          <a:stretch/>
        </p:blipFill>
        <p:spPr>
          <a:xfrm>
            <a:off x="1138989" y="1644269"/>
            <a:ext cx="4251158" cy="2376000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3" t="32946" b="33615"/>
          <a:stretch/>
        </p:blipFill>
        <p:spPr>
          <a:xfrm>
            <a:off x="1026693" y="4101594"/>
            <a:ext cx="4475750" cy="2376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28" y="-593623"/>
            <a:ext cx="6480000" cy="804524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92000" y="0"/>
            <a:ext cx="5400000" cy="6858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56F581-CAD3-6445-8D44-378786456AF3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3.Data set relations with churn rate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8C4455-71AD-C748-BDD6-CC3FA5CA3E7C}"/>
              </a:ext>
            </a:extLst>
          </p:cNvPr>
          <p:cNvSpPr txBox="1"/>
          <p:nvPr/>
        </p:nvSpPr>
        <p:spPr>
          <a:xfrm>
            <a:off x="2002849" y="1182603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logs data set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325193D-BE3E-2649-991D-4F3C4826111B}"/>
              </a:ext>
            </a:extLst>
          </p:cNvPr>
          <p:cNvSpPr txBox="1"/>
          <p:nvPr/>
        </p:nvSpPr>
        <p:spPr>
          <a:xfrm>
            <a:off x="7655859" y="1413435"/>
            <a:ext cx="4245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The distributions of median listening times for users who churned vs not churned are practically indistinguishable.</a:t>
            </a:r>
          </a:p>
          <a:p>
            <a:endParaRPr lang="en-US" altLang="zh-TW" sz="2400" b="1" dirty="0">
              <a:solidFill>
                <a:schemeClr val="bg1"/>
              </a:solidFill>
            </a:endParaRPr>
          </a:p>
          <a:p>
            <a:endParaRPr lang="en-US" altLang="zh-TW" sz="2400" b="1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The median number of unique songs per user per day looks very similar for both samples, with a slight preference of fewer song per day for users who ended up churning. </a:t>
            </a:r>
          </a:p>
        </p:txBody>
      </p:sp>
    </p:spTree>
    <p:extLst>
      <p:ext uri="{BB962C8B-B14F-4D97-AF65-F5344CB8AC3E}">
        <p14:creationId xmlns:p14="http://schemas.microsoft.com/office/powerpoint/2010/main" val="2488427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1" r="49525" b="33508"/>
          <a:stretch/>
        </p:blipFill>
        <p:spPr>
          <a:xfrm>
            <a:off x="7983478" y="2271993"/>
            <a:ext cx="3397249" cy="18995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5" t="33844" b="33508"/>
          <a:stretch/>
        </p:blipFill>
        <p:spPr>
          <a:xfrm>
            <a:off x="8000103" y="4607754"/>
            <a:ext cx="3380624" cy="18451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6"/>
          <a:stretch/>
        </p:blipFill>
        <p:spPr>
          <a:xfrm>
            <a:off x="367395" y="2210083"/>
            <a:ext cx="7155493" cy="196147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H="1">
            <a:off x="5117473" y="2973085"/>
            <a:ext cx="9412" cy="497375"/>
          </a:xfrm>
          <a:prstGeom prst="straightConnector1">
            <a:avLst/>
          </a:prstGeom>
          <a:ln w="3810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4995546" y="3833711"/>
            <a:ext cx="238539" cy="139147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6283" y="2210083"/>
            <a:ext cx="295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The vastly popular payment method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48799" y="1851295"/>
            <a:ext cx="646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Some payment method are associated to more loyal users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28"/>
          <a:stretch/>
        </p:blipFill>
        <p:spPr>
          <a:xfrm>
            <a:off x="367395" y="4525105"/>
            <a:ext cx="7155493" cy="2010428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 flipH="1">
            <a:off x="6313928" y="5818697"/>
            <a:ext cx="854028" cy="4898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1742902" y="4721605"/>
            <a:ext cx="150926" cy="4004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65B080C-4D61-6148-981C-D6EBB16CFE3F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3.Data set relations with churn rate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F2EF76-EE52-2C4F-9CF6-D7DC15B932D0}"/>
              </a:ext>
            </a:extLst>
          </p:cNvPr>
          <p:cNvSpPr txBox="1"/>
          <p:nvPr/>
        </p:nvSpPr>
        <p:spPr>
          <a:xfrm>
            <a:off x="1768216" y="1182603"/>
            <a:ext cx="299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Transactions data set </a:t>
            </a:r>
          </a:p>
        </p:txBody>
      </p:sp>
    </p:spTree>
    <p:extLst>
      <p:ext uri="{BB962C8B-B14F-4D97-AF65-F5344CB8AC3E}">
        <p14:creationId xmlns:p14="http://schemas.microsoft.com/office/powerpoint/2010/main" val="21111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7335" cy="685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40038" y="2941454"/>
            <a:ext cx="4431017" cy="68039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zh-CN" kern="0" dirty="0">
                <a:cs typeface="Arial" panose="020B0604020202020204" pitchFamily="34" charset="0"/>
              </a:rPr>
              <a:t>OUTLINE</a:t>
            </a:r>
            <a:endParaRPr lang="zh-CN" altLang="en-US" kern="0" dirty="0"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9466" y="3872063"/>
            <a:ext cx="5852159" cy="1367861"/>
          </a:xfrm>
        </p:spPr>
        <p:txBody>
          <a:bodyPr>
            <a:noAutofit/>
          </a:bodyPr>
          <a:lstStyle/>
          <a:p>
            <a:pPr lvl="0"/>
            <a:r>
              <a:rPr lang="en-US" altLang="zh-CN" sz="2800" dirty="0"/>
              <a:t>To predict whether a user of the music streaming service </a:t>
            </a:r>
            <a:r>
              <a:rPr lang="en-US" altLang="zh-CN" sz="2800" dirty="0" err="1"/>
              <a:t>KKBox</a:t>
            </a:r>
            <a:r>
              <a:rPr lang="en-US" altLang="zh-CN" sz="2800" dirty="0"/>
              <a:t> will churn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7021663" y="2300182"/>
            <a:ext cx="4784599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Data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Individual feature visualization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Data set relations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Data cleaning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Multi-feature relation</a:t>
            </a:r>
          </a:p>
        </p:txBody>
      </p:sp>
    </p:spTree>
    <p:extLst>
      <p:ext uri="{BB962C8B-B14F-4D97-AF65-F5344CB8AC3E}">
        <p14:creationId xmlns:p14="http://schemas.microsoft.com/office/powerpoint/2010/main" val="1414771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057438" y="1240972"/>
            <a:ext cx="382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99286" y="3108100"/>
            <a:ext cx="9535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Remove the obvious outliers before analyzing data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e.g. negative ages or the very early expiration date 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4.Data cleaning</a:t>
            </a: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90" y="2951691"/>
            <a:ext cx="10203514" cy="16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0"/>
          <a:stretch/>
        </p:blipFill>
        <p:spPr>
          <a:xfrm>
            <a:off x="6792000" y="-980699"/>
            <a:ext cx="6480000" cy="8819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5.Multi-feature relations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9" b="40560"/>
          <a:stretch/>
        </p:blipFill>
        <p:spPr>
          <a:xfrm>
            <a:off x="1106905" y="3850965"/>
            <a:ext cx="5089990" cy="300703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792000" y="0"/>
            <a:ext cx="540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292826" y="1172799"/>
            <a:ext cx="45478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Given the strong dependence of the </a:t>
            </a:r>
            <a:r>
              <a:rPr lang="en-US" altLang="zh-TW" sz="2800" b="1" i="1" dirty="0">
                <a:solidFill>
                  <a:schemeClr val="bg1"/>
                </a:solidFill>
              </a:rPr>
              <a:t>churn rate</a:t>
            </a:r>
            <a:r>
              <a:rPr lang="en-US" altLang="zh-TW" sz="2800" b="1" dirty="0">
                <a:solidFill>
                  <a:schemeClr val="bg1"/>
                </a:solidFill>
              </a:rPr>
              <a:t> on </a:t>
            </a:r>
            <a:r>
              <a:rPr lang="en-US" altLang="zh-TW" sz="2800" b="1" i="1" dirty="0" err="1">
                <a:solidFill>
                  <a:schemeClr val="bg1"/>
                </a:solidFill>
              </a:rPr>
              <a:t>reg_via</a:t>
            </a:r>
            <a:r>
              <a:rPr lang="en-US" altLang="zh-TW" sz="2800" b="1" dirty="0">
                <a:solidFill>
                  <a:schemeClr val="bg1"/>
                </a:solidFill>
              </a:rPr>
              <a:t>, this age distribution might be the reason.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447947" y="4661877"/>
            <a:ext cx="3984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The age distributions for the different cities are very similar.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0" r="50104" b="40374"/>
          <a:stretch/>
        </p:blipFill>
        <p:spPr>
          <a:xfrm>
            <a:off x="957648" y="1388295"/>
            <a:ext cx="5026057" cy="2558922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14B1ED59-B31A-5C4A-B330-86A1ACBBA549}"/>
              </a:ext>
            </a:extLst>
          </p:cNvPr>
          <p:cNvGrpSpPr/>
          <p:nvPr/>
        </p:nvGrpSpPr>
        <p:grpSpPr>
          <a:xfrm>
            <a:off x="545431" y="1172799"/>
            <a:ext cx="4776656" cy="1391840"/>
            <a:chOff x="696921" y="819875"/>
            <a:chExt cx="4923896" cy="1448174"/>
          </a:xfrm>
        </p:grpSpPr>
        <p:sp>
          <p:nvSpPr>
            <p:cNvPr id="2" name="文字方塊 1"/>
            <p:cNvSpPr txBox="1"/>
            <p:nvPr/>
          </p:nvSpPr>
          <p:spPr>
            <a:xfrm>
              <a:off x="1402669" y="1250107"/>
              <a:ext cx="4200138" cy="55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dirty="0"/>
            </a:p>
            <a:p>
              <a:endParaRPr lang="zh-TW" altLang="en-US" dirty="0"/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2204663" y="1111279"/>
              <a:ext cx="358987" cy="1151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2204663" y="1614845"/>
              <a:ext cx="358987" cy="1151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2204663" y="1293648"/>
              <a:ext cx="358987" cy="1151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696921" y="819875"/>
              <a:ext cx="1884677" cy="318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Younger users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線單箭頭接點 13"/>
            <p:cNvCxnSpPr/>
            <p:nvPr/>
          </p:nvCxnSpPr>
          <p:spPr>
            <a:xfrm flipH="1">
              <a:off x="3325068" y="1918866"/>
              <a:ext cx="320467" cy="13883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H="1">
              <a:off x="3410600" y="2129219"/>
              <a:ext cx="320467" cy="13883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3736140" y="1811182"/>
              <a:ext cx="1884677" cy="318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</a:rPr>
                <a:t>Peak 25 </a:t>
              </a:r>
              <a:endParaRPr lang="zh-TW" altLang="en-US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2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5811"/>
          <a:stretch/>
        </p:blipFill>
        <p:spPr>
          <a:xfrm>
            <a:off x="-776400" y="-40133"/>
            <a:ext cx="13744800" cy="288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40134"/>
            <a:ext cx="12197933" cy="2880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90" b="1"/>
          <a:stretch/>
        </p:blipFill>
        <p:spPr>
          <a:xfrm>
            <a:off x="604771" y="3395484"/>
            <a:ext cx="11153901" cy="277585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29750" y="1649221"/>
            <a:ext cx="1122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We also notice that through the cleaning we have lost methods “10” and “16” which seemed to have mainly produced older or spurious entries.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6017570" y="3643856"/>
            <a:ext cx="150926" cy="400494"/>
          </a:xfrm>
          <a:prstGeom prst="straightConnector1">
            <a:avLst/>
          </a:prstGeom>
          <a:ln w="3810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/>
          <p:cNvSpPr/>
          <p:nvPr/>
        </p:nvSpPr>
        <p:spPr>
          <a:xfrm>
            <a:off x="5853735" y="5553777"/>
            <a:ext cx="297291" cy="241468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421049" y="5553777"/>
            <a:ext cx="297291" cy="241468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959729" y="5553777"/>
            <a:ext cx="297291" cy="241468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6002380" y="3159946"/>
            <a:ext cx="276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Purely random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EC391A-FD10-2E4D-8A25-DBC4775368A5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4300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2" y="1228769"/>
            <a:ext cx="10045554" cy="5478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E025F0-2625-7D48-BBAF-661DC28EDD7C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931226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" y="1384149"/>
            <a:ext cx="6497053" cy="54738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r="36391"/>
          <a:stretch/>
        </p:blipFill>
        <p:spPr>
          <a:xfrm>
            <a:off x="6792000" y="-273216"/>
            <a:ext cx="5400000" cy="740443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067227" y="1443841"/>
            <a:ext cx="48199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small fraction of combinations between </a:t>
            </a:r>
            <a:r>
              <a:rPr lang="en-US" altLang="zh-TW" sz="2800" b="1" dirty="0" err="1">
                <a:solidFill>
                  <a:schemeClr val="bg1"/>
                </a:solidFill>
              </a:rPr>
              <a:t>payment_method_id</a:t>
            </a:r>
            <a:r>
              <a:rPr lang="en-US" altLang="zh-TW" sz="2800" b="1" dirty="0">
                <a:solidFill>
                  <a:schemeClr val="bg1"/>
                </a:solidFill>
              </a:rPr>
              <a:t>  &amp; </a:t>
            </a:r>
            <a:r>
              <a:rPr lang="en-US" altLang="zh-TW" sz="2800" b="1" dirty="0" err="1">
                <a:solidFill>
                  <a:schemeClr val="bg1"/>
                </a:solidFill>
              </a:rPr>
              <a:t>payment_plan_days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</a:p>
          <a:p>
            <a:r>
              <a:rPr lang="zh-TW" altLang="en-US" sz="2800" b="1" dirty="0">
                <a:solidFill>
                  <a:schemeClr val="bg1"/>
                </a:solidFill>
              </a:rPr>
              <a:t>→</a:t>
            </a:r>
            <a:r>
              <a:rPr lang="en-US" altLang="zh-TW" sz="2800" b="1" dirty="0">
                <a:solidFill>
                  <a:schemeClr val="bg1"/>
                </a:solidFill>
              </a:rPr>
              <a:t> large empty graph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 Cancellations only came from users that had auto renewal activated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F9921B-A91F-704E-B76A-64CDDBED818E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688845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9" r="16079"/>
          <a:stretch/>
        </p:blipFill>
        <p:spPr>
          <a:xfrm>
            <a:off x="0" y="-1140177"/>
            <a:ext cx="6480000" cy="913835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" y="0"/>
            <a:ext cx="648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963967" y="1872763"/>
            <a:ext cx="4656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>
                <a:solidFill>
                  <a:schemeClr val="bg1"/>
                </a:solidFill>
              </a:rPr>
              <a:t>Registration method</a:t>
            </a:r>
            <a:r>
              <a:rPr lang="en-US" altLang="zh-TW" sz="2800" b="1" dirty="0">
                <a:solidFill>
                  <a:schemeClr val="bg1"/>
                </a:solidFill>
              </a:rPr>
              <a:t> “4” has significantly lower </a:t>
            </a:r>
            <a:r>
              <a:rPr lang="en-US" altLang="zh-TW" sz="2800" b="1" i="1" dirty="0">
                <a:solidFill>
                  <a:schemeClr val="bg1"/>
                </a:solidFill>
              </a:rPr>
              <a:t>counts</a:t>
            </a:r>
            <a:r>
              <a:rPr lang="en-US" altLang="zh-TW" sz="2800" b="1" dirty="0">
                <a:solidFill>
                  <a:schemeClr val="bg1"/>
                </a:solidFill>
              </a:rPr>
              <a:t> .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 </a:t>
            </a:r>
            <a:r>
              <a:rPr lang="en-US" altLang="zh-TW" sz="2800" b="1" i="1" dirty="0">
                <a:solidFill>
                  <a:schemeClr val="bg1"/>
                </a:solidFill>
              </a:rPr>
              <a:t>payment methods</a:t>
            </a:r>
            <a:r>
              <a:rPr lang="en-US" altLang="zh-TW" sz="2800" b="1" dirty="0">
                <a:solidFill>
                  <a:schemeClr val="bg1"/>
                </a:solidFill>
              </a:rPr>
              <a:t> show significant differences in </a:t>
            </a:r>
            <a:r>
              <a:rPr lang="en-US" altLang="zh-TW" sz="2800" b="1" i="1" dirty="0">
                <a:solidFill>
                  <a:schemeClr val="bg1"/>
                </a:solidFill>
              </a:rPr>
              <a:t>count</a:t>
            </a:r>
            <a:r>
              <a:rPr lang="en-US" altLang="zh-TW" sz="2800" b="1" dirty="0">
                <a:solidFill>
                  <a:schemeClr val="bg1"/>
                </a:solidFill>
              </a:rPr>
              <a:t> frequency among themselves and also for different </a:t>
            </a:r>
            <a:r>
              <a:rPr lang="en-US" altLang="zh-TW" sz="2800" b="1" i="1" dirty="0">
                <a:solidFill>
                  <a:schemeClr val="bg1"/>
                </a:solidFill>
              </a:rPr>
              <a:t>registration methods</a:t>
            </a:r>
            <a:r>
              <a:rPr lang="en-US" altLang="zh-TW" sz="2800" b="1" dirty="0">
                <a:solidFill>
                  <a:schemeClr val="bg1"/>
                </a:solidFill>
              </a:rPr>
              <a:t>. 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98" y="643994"/>
            <a:ext cx="5712002" cy="5570012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6929210" y="5721705"/>
            <a:ext cx="151240" cy="178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824566" y="5731859"/>
            <a:ext cx="167826" cy="168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339716" y="5731859"/>
            <a:ext cx="151240" cy="17859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EFBB23-5757-D34F-84EA-E98344DA163C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34491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4"/>
            <a:ext cx="12192000" cy="6953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62225" y="2408923"/>
            <a:ext cx="7067550" cy="1600200"/>
          </a:xfrm>
          <a:prstGeom prst="rect">
            <a:avLst/>
          </a:prstGeom>
          <a:solidFill>
            <a:schemeClr val="bg1">
              <a:alpha val="2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THANKS FOR</a:t>
            </a:r>
            <a:r>
              <a:rPr lang="zh-TW" altLang="en-US" sz="4800" dirty="0"/>
              <a:t> </a:t>
            </a:r>
            <a:r>
              <a:rPr lang="en-US" altLang="zh-TW" sz="4800" dirty="0"/>
              <a:t>LISTENING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34762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8564" y="5555851"/>
            <a:ext cx="12197933" cy="1302150"/>
          </a:xfrm>
          <a:prstGeom prst="rect">
            <a:avLst/>
          </a:prstGeom>
          <a:solidFill>
            <a:schemeClr val="accent2">
              <a:lumMod val="85000"/>
              <a:lumOff val="1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02199" y="225085"/>
            <a:ext cx="1456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1.Data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椭圆 81"/>
          <p:cNvSpPr/>
          <p:nvPr/>
        </p:nvSpPr>
        <p:spPr>
          <a:xfrm>
            <a:off x="8956380" y="1634375"/>
            <a:ext cx="2115443" cy="21154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6" name="椭圆 80"/>
          <p:cNvSpPr/>
          <p:nvPr/>
        </p:nvSpPr>
        <p:spPr>
          <a:xfrm>
            <a:off x="6938280" y="1634375"/>
            <a:ext cx="2115443" cy="2115443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7" name="椭圆 79"/>
          <p:cNvSpPr/>
          <p:nvPr/>
        </p:nvSpPr>
        <p:spPr>
          <a:xfrm>
            <a:off x="4962775" y="1620379"/>
            <a:ext cx="2115443" cy="21154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8" name="椭圆 78"/>
          <p:cNvSpPr/>
          <p:nvPr/>
        </p:nvSpPr>
        <p:spPr>
          <a:xfrm>
            <a:off x="2994641" y="1617087"/>
            <a:ext cx="2115443" cy="2115443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9" name="椭圆 9"/>
          <p:cNvSpPr/>
          <p:nvPr/>
        </p:nvSpPr>
        <p:spPr>
          <a:xfrm>
            <a:off x="1011955" y="1617087"/>
            <a:ext cx="2115443" cy="21154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90" name="空心弧 75"/>
          <p:cNvSpPr/>
          <p:nvPr/>
        </p:nvSpPr>
        <p:spPr>
          <a:xfrm flipV="1">
            <a:off x="8736298" y="146210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1" name="空心弧 12"/>
          <p:cNvSpPr/>
          <p:nvPr/>
        </p:nvSpPr>
        <p:spPr>
          <a:xfrm>
            <a:off x="2797040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2" name="空心弧 8"/>
          <p:cNvSpPr/>
          <p:nvPr/>
        </p:nvSpPr>
        <p:spPr>
          <a:xfrm flipV="1">
            <a:off x="844030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3" name="空心弧 15"/>
          <p:cNvSpPr/>
          <p:nvPr/>
        </p:nvSpPr>
        <p:spPr>
          <a:xfrm flipV="1">
            <a:off x="4780896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4" name="空心弧 21"/>
          <p:cNvSpPr/>
          <p:nvPr/>
        </p:nvSpPr>
        <p:spPr>
          <a:xfrm>
            <a:off x="6761588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5" name="空心弧 4"/>
          <p:cNvSpPr/>
          <p:nvPr/>
        </p:nvSpPr>
        <p:spPr>
          <a:xfrm>
            <a:off x="8736298" y="1462106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6" name="空心弧 4"/>
          <p:cNvSpPr/>
          <p:nvPr/>
        </p:nvSpPr>
        <p:spPr>
          <a:xfrm flipV="1">
            <a:off x="6761589" y="2184710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7" name="空心弧 4"/>
          <p:cNvSpPr/>
          <p:nvPr/>
        </p:nvSpPr>
        <p:spPr>
          <a:xfrm>
            <a:off x="4780897" y="1436286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8" name="空心弧 4"/>
          <p:cNvSpPr/>
          <p:nvPr/>
        </p:nvSpPr>
        <p:spPr>
          <a:xfrm flipV="1">
            <a:off x="2797041" y="2184710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grpSp>
        <p:nvGrpSpPr>
          <p:cNvPr id="101" name="组 64"/>
          <p:cNvGrpSpPr/>
          <p:nvPr/>
        </p:nvGrpSpPr>
        <p:grpSpPr>
          <a:xfrm>
            <a:off x="1740082" y="2497957"/>
            <a:ext cx="646502" cy="451903"/>
            <a:chOff x="3902075" y="4498975"/>
            <a:chExt cx="831850" cy="488950"/>
          </a:xfrm>
          <a:solidFill>
            <a:schemeClr val="accent2">
              <a:lumMod val="95000"/>
              <a:lumOff val="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8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29" name="Freeform 231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0" name="Freeform 232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1" name="Freeform 233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2" name="Freeform 234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3" name="Freeform 235"/>
            <p:cNvSpPr>
              <a:spLocks/>
            </p:cNvSpPr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4" name="Freeform 236"/>
            <p:cNvSpPr>
              <a:spLocks/>
            </p:cNvSpPr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</p:grpSp>
      <p:sp>
        <p:nvSpPr>
          <p:cNvPr id="103" name="文本框 8"/>
          <p:cNvSpPr txBox="1"/>
          <p:nvPr/>
        </p:nvSpPr>
        <p:spPr>
          <a:xfrm>
            <a:off x="879997" y="4395347"/>
            <a:ext cx="2111317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IDs </a:t>
            </a:r>
          </a:p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Churned or not</a:t>
            </a:r>
          </a:p>
        </p:txBody>
      </p:sp>
      <p:grpSp>
        <p:nvGrpSpPr>
          <p:cNvPr id="104" name="组 3"/>
          <p:cNvGrpSpPr/>
          <p:nvPr/>
        </p:nvGrpSpPr>
        <p:grpSpPr>
          <a:xfrm>
            <a:off x="1040328" y="4056239"/>
            <a:ext cx="1317644" cy="400110"/>
            <a:chOff x="803229" y="3993520"/>
            <a:chExt cx="1317644" cy="400110"/>
          </a:xfrm>
        </p:grpSpPr>
        <p:sp>
          <p:nvSpPr>
            <p:cNvPr id="126" name="燕尾形 82"/>
            <p:cNvSpPr/>
            <p:nvPr/>
          </p:nvSpPr>
          <p:spPr>
            <a:xfrm>
              <a:off x="803229" y="4094699"/>
              <a:ext cx="237893" cy="237931"/>
            </a:xfrm>
            <a:prstGeom prst="chevron">
              <a:avLst/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1012749" y="3993520"/>
              <a:ext cx="1108124" cy="4001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90000"/>
                      <a:lumOff val="10000"/>
                    </a:schemeClr>
                  </a:solidFill>
                </a:rPr>
                <a:t>Train.csv</a:t>
              </a:r>
            </a:p>
          </p:txBody>
        </p:sp>
      </p:grpSp>
      <p:sp>
        <p:nvSpPr>
          <p:cNvPr id="105" name="文本框 8"/>
          <p:cNvSpPr txBox="1"/>
          <p:nvPr/>
        </p:nvSpPr>
        <p:spPr>
          <a:xfrm>
            <a:off x="2772473" y="4395347"/>
            <a:ext cx="262223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Payment method  </a:t>
            </a:r>
          </a:p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Whether subscription was cancelled</a:t>
            </a:r>
          </a:p>
          <a:p>
            <a:pPr lvl="0">
              <a:lnSpc>
                <a:spcPct val="130000"/>
              </a:lnSpc>
            </a:pPr>
            <a:endParaRPr lang="zh-CN" altLang="en-US" sz="18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6" name="组 5"/>
          <p:cNvGrpSpPr/>
          <p:nvPr/>
        </p:nvGrpSpPr>
        <p:grpSpPr>
          <a:xfrm>
            <a:off x="2824366" y="4062335"/>
            <a:ext cx="2018157" cy="400110"/>
            <a:chOff x="2836872" y="3993520"/>
            <a:chExt cx="2018157" cy="400110"/>
          </a:xfrm>
        </p:grpSpPr>
        <p:sp>
          <p:nvSpPr>
            <p:cNvPr id="124" name="燕尾形 86"/>
            <p:cNvSpPr/>
            <p:nvPr/>
          </p:nvSpPr>
          <p:spPr>
            <a:xfrm>
              <a:off x="2836872" y="4094699"/>
              <a:ext cx="237893" cy="237931"/>
            </a:xfrm>
            <a:prstGeom prst="chevron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3046392" y="3993520"/>
              <a:ext cx="18086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75000"/>
                      <a:lumOff val="25000"/>
                    </a:schemeClr>
                  </a:solidFill>
                </a:rPr>
                <a:t>Transaction.csv</a:t>
              </a:r>
            </a:p>
          </p:txBody>
        </p:sp>
      </p:grpSp>
      <p:sp>
        <p:nvSpPr>
          <p:cNvPr id="107" name="文本框 8"/>
          <p:cNvSpPr txBox="1"/>
          <p:nvPr/>
        </p:nvSpPr>
        <p:spPr>
          <a:xfrm>
            <a:off x="5251533" y="4395347"/>
            <a:ext cx="1949531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TW" sz="1800" dirty="0">
                <a:solidFill>
                  <a:srgbClr val="000000"/>
                </a:solidFill>
                <a:latin typeface="+mn-ea"/>
              </a:rPr>
              <a:t>L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istening behavior </a:t>
            </a:r>
            <a:endParaRPr lang="zh-CN" altLang="en-US" sz="18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8" name="组 6"/>
          <p:cNvGrpSpPr/>
          <p:nvPr/>
        </p:nvGrpSpPr>
        <p:grpSpPr>
          <a:xfrm>
            <a:off x="5156816" y="4056239"/>
            <a:ext cx="1836897" cy="400110"/>
            <a:chOff x="4868583" y="3993520"/>
            <a:chExt cx="1836897" cy="400110"/>
          </a:xfrm>
        </p:grpSpPr>
        <p:sp>
          <p:nvSpPr>
            <p:cNvPr id="122" name="燕尾形 90"/>
            <p:cNvSpPr/>
            <p:nvPr/>
          </p:nvSpPr>
          <p:spPr>
            <a:xfrm>
              <a:off x="4868583" y="4094699"/>
              <a:ext cx="237893" cy="237931"/>
            </a:xfrm>
            <a:prstGeom prst="chevron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5080035" y="3993520"/>
              <a:ext cx="16254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50000"/>
                      <a:lumOff val="50000"/>
                    </a:schemeClr>
                  </a:solidFill>
                </a:rPr>
                <a:t>User_logs.csv</a:t>
              </a:r>
            </a:p>
          </p:txBody>
        </p:sp>
      </p:grpSp>
      <p:sp>
        <p:nvSpPr>
          <p:cNvPr id="109" name="文本框 8"/>
          <p:cNvSpPr txBox="1"/>
          <p:nvPr/>
        </p:nvSpPr>
        <p:spPr>
          <a:xfrm>
            <a:off x="7102742" y="4395347"/>
            <a:ext cx="1949531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User age</a:t>
            </a:r>
          </a:p>
          <a:p>
            <a:pPr lvl="0">
              <a:lnSpc>
                <a:spcPct val="130000"/>
              </a:lnSpc>
            </a:pPr>
            <a:r>
              <a:rPr lang="en-US" altLang="zh-TW" sz="1800" dirty="0">
                <a:solidFill>
                  <a:srgbClr val="000000"/>
                </a:solidFill>
                <a:latin typeface="+mn-ea"/>
              </a:rPr>
              <a:t>User city</a:t>
            </a:r>
          </a:p>
          <a:p>
            <a:pPr lvl="0">
              <a:lnSpc>
                <a:spcPct val="130000"/>
              </a:lnSpc>
            </a:pPr>
            <a:endParaRPr lang="en-US" altLang="zh-CN" sz="18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8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0" name="组 7"/>
          <p:cNvGrpSpPr/>
          <p:nvPr/>
        </p:nvGrpSpPr>
        <p:grpSpPr>
          <a:xfrm>
            <a:off x="7037359" y="4055423"/>
            <a:ext cx="1812588" cy="400110"/>
            <a:chOff x="6904157" y="3993520"/>
            <a:chExt cx="1812588" cy="400110"/>
          </a:xfrm>
        </p:grpSpPr>
        <p:sp>
          <p:nvSpPr>
            <p:cNvPr id="120" name="燕尾形 94"/>
            <p:cNvSpPr/>
            <p:nvPr/>
          </p:nvSpPr>
          <p:spPr>
            <a:xfrm>
              <a:off x="6904157" y="4094699"/>
              <a:ext cx="237893" cy="237931"/>
            </a:xfrm>
            <a:prstGeom prst="chevron">
              <a:avLst/>
            </a:prstGeom>
            <a:solidFill>
              <a:schemeClr val="accent3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7113677" y="3993520"/>
              <a:ext cx="1603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25000"/>
                      <a:lumOff val="75000"/>
                    </a:schemeClr>
                  </a:solidFill>
                </a:rPr>
                <a:t>Members.csv</a:t>
              </a:r>
            </a:p>
          </p:txBody>
        </p:sp>
      </p:grpSp>
      <p:sp>
        <p:nvSpPr>
          <p:cNvPr id="111" name="文本框 8"/>
          <p:cNvSpPr txBox="1"/>
          <p:nvPr/>
        </p:nvSpPr>
        <p:spPr>
          <a:xfrm>
            <a:off x="9114637" y="4395347"/>
            <a:ext cx="194953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Test data set</a:t>
            </a:r>
          </a:p>
        </p:txBody>
      </p:sp>
      <p:grpSp>
        <p:nvGrpSpPr>
          <p:cNvPr id="112" name="组 10"/>
          <p:cNvGrpSpPr/>
          <p:nvPr/>
        </p:nvGrpSpPr>
        <p:grpSpPr>
          <a:xfrm>
            <a:off x="8800232" y="4056239"/>
            <a:ext cx="3406265" cy="400110"/>
            <a:chOff x="8937798" y="3992428"/>
            <a:chExt cx="3406265" cy="400110"/>
          </a:xfrm>
        </p:grpSpPr>
        <p:sp>
          <p:nvSpPr>
            <p:cNvPr id="118" name="燕尾形 98"/>
            <p:cNvSpPr/>
            <p:nvPr/>
          </p:nvSpPr>
          <p:spPr>
            <a:xfrm>
              <a:off x="8937798" y="4094699"/>
              <a:ext cx="237893" cy="237931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9072205" y="3992428"/>
              <a:ext cx="32718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tx2">
                      <a:lumMod val="75000"/>
                    </a:schemeClr>
                  </a:solidFill>
                </a:rPr>
                <a:t>Sample_submission_zero.csv</a:t>
              </a:r>
            </a:p>
          </p:txBody>
        </p:sp>
      </p:grpSp>
      <p:sp>
        <p:nvSpPr>
          <p:cNvPr id="145" name="空心弧 4"/>
          <p:cNvSpPr/>
          <p:nvPr/>
        </p:nvSpPr>
        <p:spPr>
          <a:xfrm>
            <a:off x="836044" y="1413050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pic>
        <p:nvPicPr>
          <p:cNvPr id="147" name="圖片 1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47" y="2340605"/>
            <a:ext cx="724735" cy="651342"/>
          </a:xfrm>
          <a:prstGeom prst="rect">
            <a:avLst/>
          </a:prstGeom>
        </p:spPr>
      </p:pic>
      <p:pic>
        <p:nvPicPr>
          <p:cNvPr id="149" name="圖片 1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856" y="2242293"/>
            <a:ext cx="840743" cy="840743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814" y="2208707"/>
            <a:ext cx="826376" cy="826376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33" y="2103054"/>
            <a:ext cx="404483" cy="404483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17" y="2431695"/>
            <a:ext cx="651341" cy="6513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36147" y="5911431"/>
            <a:ext cx="6028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the large size of the data </a:t>
            </a:r>
            <a:r>
              <a:rPr lang="zh-TW" altLang="en-US" sz="2400" b="1" dirty="0">
                <a:solidFill>
                  <a:schemeClr val="bg1"/>
                </a:solidFill>
              </a:rPr>
              <a:t>→ </a:t>
            </a:r>
            <a:r>
              <a:rPr lang="en-US" altLang="zh-TW" sz="2400" b="1" dirty="0">
                <a:solidFill>
                  <a:schemeClr val="bg1"/>
                </a:solidFill>
              </a:rPr>
              <a:t>read  part of data 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5" grpId="0"/>
      <p:bldP spid="107" grpId="0"/>
      <p:bldP spid="109" grpId="0"/>
      <p:bldP spid="111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圖片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-13205" y="8453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6310F5F-A143-BE41-9AD1-D3D9BB3D4200}"/>
              </a:ext>
            </a:extLst>
          </p:cNvPr>
          <p:cNvSpPr/>
          <p:nvPr/>
        </p:nvSpPr>
        <p:spPr>
          <a:xfrm>
            <a:off x="402199" y="225085"/>
            <a:ext cx="1456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1.Data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图表 58"/>
          <p:cNvGraphicFramePr/>
          <p:nvPr/>
        </p:nvGraphicFramePr>
        <p:xfrm>
          <a:off x="8046978" y="1443555"/>
          <a:ext cx="1746036" cy="176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图表 62"/>
          <p:cNvGraphicFramePr/>
          <p:nvPr/>
        </p:nvGraphicFramePr>
        <p:xfrm>
          <a:off x="2389467" y="3580052"/>
          <a:ext cx="1746036" cy="176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组合 30"/>
          <p:cNvGrpSpPr/>
          <p:nvPr/>
        </p:nvGrpSpPr>
        <p:grpSpPr>
          <a:xfrm>
            <a:off x="10734817" y="2980157"/>
            <a:ext cx="696034" cy="1201006"/>
            <a:chOff x="10890915" y="2811437"/>
            <a:chExt cx="696034" cy="120100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4" name="矩形 43"/>
            <p:cNvSpPr/>
            <p:nvPr/>
          </p:nvSpPr>
          <p:spPr>
            <a:xfrm rot="5400000">
              <a:off x="10638428" y="3295934"/>
              <a:ext cx="1201006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 rot="5400000">
              <a:off x="10870440" y="3295934"/>
              <a:ext cx="1201006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6200000">
              <a:off x="10829869" y="3227209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31"/>
          <p:cNvGrpSpPr/>
          <p:nvPr/>
        </p:nvGrpSpPr>
        <p:grpSpPr>
          <a:xfrm>
            <a:off x="10734818" y="1533493"/>
            <a:ext cx="696034" cy="1446665"/>
            <a:chOff x="10890916" y="1364773"/>
            <a:chExt cx="696034" cy="144666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41" name="矩形 40"/>
            <p:cNvSpPr/>
            <p:nvPr/>
          </p:nvSpPr>
          <p:spPr>
            <a:xfrm rot="5400000">
              <a:off x="10515599" y="1972100"/>
              <a:ext cx="1446665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rot="5400000">
              <a:off x="10747611" y="1972100"/>
              <a:ext cx="1446665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6200000">
              <a:off x="10829870" y="2045562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" name="组合 32"/>
          <p:cNvGrpSpPr/>
          <p:nvPr/>
        </p:nvGrpSpPr>
        <p:grpSpPr>
          <a:xfrm>
            <a:off x="10734819" y="660038"/>
            <a:ext cx="696032" cy="873458"/>
            <a:chOff x="10890917" y="491318"/>
            <a:chExt cx="696032" cy="873458"/>
          </a:xfrm>
          <a:solidFill>
            <a:schemeClr val="bg1">
              <a:lumMod val="95000"/>
            </a:schemeClr>
          </a:solidFill>
        </p:grpSpPr>
        <p:sp>
          <p:nvSpPr>
            <p:cNvPr id="38" name="矩形 37"/>
            <p:cNvSpPr/>
            <p:nvPr/>
          </p:nvSpPr>
          <p:spPr>
            <a:xfrm rot="5400000">
              <a:off x="10802202" y="812041"/>
              <a:ext cx="873458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rot="5400000">
              <a:off x="11034214" y="812041"/>
              <a:ext cx="873458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6200000">
              <a:off x="10829871" y="844467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" name="组合 28"/>
          <p:cNvGrpSpPr/>
          <p:nvPr/>
        </p:nvGrpSpPr>
        <p:grpSpPr>
          <a:xfrm>
            <a:off x="10734820" y="4757571"/>
            <a:ext cx="696032" cy="1607233"/>
            <a:chOff x="10890918" y="4588851"/>
            <a:chExt cx="696032" cy="1607233"/>
          </a:xfrm>
          <a:solidFill>
            <a:schemeClr val="accent3">
              <a:lumMod val="10000"/>
              <a:lumOff val="90000"/>
            </a:schemeClr>
          </a:solidFill>
        </p:grpSpPr>
        <p:sp>
          <p:nvSpPr>
            <p:cNvPr id="32" name="矩形 31"/>
            <p:cNvSpPr/>
            <p:nvPr/>
          </p:nvSpPr>
          <p:spPr>
            <a:xfrm rot="5400000">
              <a:off x="10435315" y="5276462"/>
              <a:ext cx="1607233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10667327" y="5276462"/>
              <a:ext cx="1607233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16200000">
              <a:off x="10829872" y="5284887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12" name="直接连接符 34"/>
          <p:cNvCxnSpPr/>
          <p:nvPr/>
        </p:nvCxnSpPr>
        <p:spPr>
          <a:xfrm flipH="1" flipV="1">
            <a:off x="6797636" y="1114428"/>
            <a:ext cx="3959326" cy="22943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8"/>
          <p:cNvCxnSpPr/>
          <p:nvPr/>
        </p:nvCxnSpPr>
        <p:spPr>
          <a:xfrm flipH="1" flipV="1">
            <a:off x="9084498" y="2334111"/>
            <a:ext cx="1672464" cy="16795"/>
          </a:xfrm>
          <a:prstGeom prst="line">
            <a:avLst/>
          </a:prstGeom>
          <a:ln w="19050"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43"/>
          <p:cNvCxnSpPr/>
          <p:nvPr/>
        </p:nvCxnSpPr>
        <p:spPr>
          <a:xfrm flipH="1" flipV="1">
            <a:off x="5516624" y="3535206"/>
            <a:ext cx="5295337" cy="1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53"/>
          <p:cNvCxnSpPr/>
          <p:nvPr/>
        </p:nvCxnSpPr>
        <p:spPr>
          <a:xfrm flipH="1" flipV="1">
            <a:off x="7159102" y="5585729"/>
            <a:ext cx="3575720" cy="1"/>
          </a:xfrm>
          <a:prstGeom prst="line">
            <a:avLst/>
          </a:prstGeom>
          <a:ln w="19050">
            <a:solidFill>
              <a:schemeClr val="accent3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0966826" y="4165078"/>
            <a:ext cx="464018" cy="6229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402199" y="1121592"/>
            <a:ext cx="346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File structure and content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6797637" y="751320"/>
            <a:ext cx="346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Train data</a:t>
            </a:r>
          </a:p>
        </p:txBody>
      </p:sp>
      <p:sp>
        <p:nvSpPr>
          <p:cNvPr id="99" name="矩形 98"/>
          <p:cNvSpPr/>
          <p:nvPr/>
        </p:nvSpPr>
        <p:spPr>
          <a:xfrm>
            <a:off x="5374195" y="3093691"/>
            <a:ext cx="1808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Transaction.csv</a:t>
            </a:r>
          </a:p>
        </p:txBody>
      </p:sp>
      <p:sp>
        <p:nvSpPr>
          <p:cNvPr id="103" name="矩形 102"/>
          <p:cNvSpPr/>
          <p:nvPr/>
        </p:nvSpPr>
        <p:spPr>
          <a:xfrm>
            <a:off x="7098038" y="5161078"/>
            <a:ext cx="162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User_logs.csv</a:t>
            </a:r>
          </a:p>
        </p:txBody>
      </p:sp>
      <p:sp>
        <p:nvSpPr>
          <p:cNvPr id="104" name="矩形 103"/>
          <p:cNvSpPr/>
          <p:nvPr/>
        </p:nvSpPr>
        <p:spPr>
          <a:xfrm>
            <a:off x="8991480" y="1913263"/>
            <a:ext cx="1603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Members.csv</a:t>
            </a:r>
          </a:p>
        </p:txBody>
      </p:sp>
      <p:pic>
        <p:nvPicPr>
          <p:cNvPr id="110" name="圖片 109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4" y="262238"/>
            <a:ext cx="8298085" cy="2004981"/>
          </a:xfrm>
          <a:prstGeom prst="rect">
            <a:avLst/>
          </a:prstGeom>
        </p:spPr>
      </p:pic>
      <p:pic>
        <p:nvPicPr>
          <p:cNvPr id="111" name="圖片 110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6" y="438843"/>
            <a:ext cx="8941044" cy="2996201"/>
          </a:xfrm>
          <a:prstGeom prst="rect">
            <a:avLst/>
          </a:prstGeom>
        </p:spPr>
      </p:pic>
      <p:pic>
        <p:nvPicPr>
          <p:cNvPr id="112" name="圖片 111" descr="畫面剪輯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" y="1856922"/>
            <a:ext cx="8924344" cy="3656595"/>
          </a:xfrm>
          <a:prstGeom prst="rect">
            <a:avLst/>
          </a:prstGeom>
        </p:spPr>
      </p:pic>
      <p:pic>
        <p:nvPicPr>
          <p:cNvPr id="113" name="圖片 112" descr="畫面剪輯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2" y="2288749"/>
            <a:ext cx="8992811" cy="4020170"/>
          </a:xfrm>
          <a:prstGeom prst="rect">
            <a:avLst/>
          </a:prstGeom>
        </p:spPr>
      </p:pic>
      <p:sp>
        <p:nvSpPr>
          <p:cNvPr id="115" name="文字方塊 114"/>
          <p:cNvSpPr txBox="1"/>
          <p:nvPr/>
        </p:nvSpPr>
        <p:spPr>
          <a:xfrm>
            <a:off x="1148832" y="4061073"/>
            <a:ext cx="720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No </a:t>
            </a:r>
            <a:r>
              <a:rPr lang="en-US" altLang="zh-TW" sz="2400" b="1" dirty="0" err="1">
                <a:solidFill>
                  <a:schemeClr val="bg1"/>
                </a:solidFill>
              </a:rPr>
              <a:t>Nas</a:t>
            </a:r>
            <a:endParaRPr lang="en-US" altLang="zh-TW" sz="2400" b="1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Few highly negative or positive values in </a:t>
            </a:r>
            <a:r>
              <a:rPr lang="en-US" altLang="zh-TW" sz="2400" b="1" dirty="0" err="1">
                <a:solidFill>
                  <a:schemeClr val="bg1"/>
                </a:solidFill>
              </a:rPr>
              <a:t>total_sec</a:t>
            </a:r>
            <a:endParaRPr lang="en-US" altLang="zh-TW" sz="2400" b="1" dirty="0">
              <a:solidFill>
                <a:schemeClr val="bg1"/>
              </a:solidFill>
            </a:endParaRPr>
          </a:p>
          <a:p>
            <a:r>
              <a:rPr lang="en-US" altLang="zh-TW" sz="2400" b="1" dirty="0" err="1">
                <a:solidFill>
                  <a:schemeClr val="bg1"/>
                </a:solidFill>
              </a:rPr>
              <a:t>Reformating</a:t>
            </a:r>
            <a:r>
              <a:rPr lang="en-US" altLang="zh-TW" sz="2400" b="1" dirty="0">
                <a:solidFill>
                  <a:schemeClr val="bg1"/>
                </a:solidFill>
              </a:rPr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37414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3" grpId="0"/>
      <p:bldP spid="104" grpId="0"/>
      <p:bldP spid="1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0144"/>
            <a:ext cx="6120000" cy="75982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"/>
          <a:stretch/>
        </p:blipFill>
        <p:spPr>
          <a:xfrm>
            <a:off x="6198583" y="2573779"/>
            <a:ext cx="5917217" cy="293921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308921" y="1182603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Train and Members data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995C3E6-F09F-D04F-90A1-2AA973EF2513}"/>
              </a:ext>
            </a:extLst>
          </p:cNvPr>
          <p:cNvSpPr txBox="1"/>
          <p:nvPr/>
        </p:nvSpPr>
        <p:spPr>
          <a:xfrm>
            <a:off x="668492" y="2427557"/>
            <a:ext cx="47830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Only about 6% of users seemed to have left. 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The clear majority of users did not provide information on their </a:t>
            </a:r>
            <a:r>
              <a:rPr lang="en-US" altLang="zh-TW" sz="2800" i="1" dirty="0">
                <a:solidFill>
                  <a:schemeClr val="bg1"/>
                </a:solidFill>
              </a:rPr>
              <a:t>gender</a:t>
            </a:r>
            <a:r>
              <a:rPr lang="en-US" altLang="zh-TW" sz="2800" dirty="0">
                <a:solidFill>
                  <a:schemeClr val="bg1"/>
                </a:solidFill>
              </a:rPr>
              <a:t>. 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21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631686" y="0"/>
            <a:ext cx="156031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8" y="2542580"/>
            <a:ext cx="4719036" cy="42438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730" flipH="1">
            <a:off x="2467420" y="2519999"/>
            <a:ext cx="309803" cy="30732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3430464" y="2542580"/>
            <a:ext cx="197867" cy="247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>
            <a:off x="2976103" y="3440432"/>
            <a:ext cx="197867" cy="247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2198833" y="2603718"/>
            <a:ext cx="197867" cy="247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3727265" y="5371516"/>
            <a:ext cx="1077276" cy="48253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05" y="500436"/>
            <a:ext cx="4203986" cy="314963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730" flipH="1">
            <a:off x="6996386" y="541994"/>
            <a:ext cx="238814" cy="28090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3758" r="-1" b="-1"/>
          <a:stretch/>
        </p:blipFill>
        <p:spPr>
          <a:xfrm>
            <a:off x="6323381" y="3650067"/>
            <a:ext cx="3972951" cy="3207932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8672325" y="5191054"/>
            <a:ext cx="1156651" cy="107065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772897" y="3650067"/>
            <a:ext cx="174956" cy="28556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94247" y="4785408"/>
            <a:ext cx="2248120" cy="224812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11618" y="2956754"/>
            <a:ext cx="2572014" cy="257201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11618" y="2651704"/>
            <a:ext cx="1692130" cy="169213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59789" y="4532066"/>
            <a:ext cx="1468850" cy="146885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33054" y="-188232"/>
            <a:ext cx="2758947" cy="275894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32525" y="1156628"/>
            <a:ext cx="1478813" cy="1478813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71180" y="-499970"/>
            <a:ext cx="2116468" cy="211646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45A2DEA-40B7-614B-B1CE-646714E808A4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8A0B47D-525A-AD4B-B6E1-4E14C8C70FD8}"/>
              </a:ext>
            </a:extLst>
          </p:cNvPr>
          <p:cNvSpPr txBox="1"/>
          <p:nvPr/>
        </p:nvSpPr>
        <p:spPr>
          <a:xfrm>
            <a:off x="1308921" y="1182603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and Members data</a:t>
            </a:r>
          </a:p>
        </p:txBody>
      </p:sp>
    </p:spTree>
    <p:extLst>
      <p:ext uri="{BB962C8B-B14F-4D97-AF65-F5344CB8AC3E}">
        <p14:creationId xmlns:p14="http://schemas.microsoft.com/office/powerpoint/2010/main" val="20909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70" y="4262368"/>
            <a:ext cx="7664079" cy="2478122"/>
          </a:xfrm>
          <a:prstGeom prst="rect">
            <a:avLst/>
          </a:prstGeom>
        </p:spPr>
      </p:pic>
      <p:sp>
        <p:nvSpPr>
          <p:cNvPr id="18" name="橢圓 17"/>
          <p:cNvSpPr/>
          <p:nvPr/>
        </p:nvSpPr>
        <p:spPr>
          <a:xfrm>
            <a:off x="6987141" y="6129268"/>
            <a:ext cx="460268" cy="366135"/>
          </a:xfrm>
          <a:prstGeom prst="ellipse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596704" y="6129267"/>
            <a:ext cx="460268" cy="366135"/>
          </a:xfrm>
          <a:prstGeom prst="ellipse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1" y="1656539"/>
            <a:ext cx="8413272" cy="260046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H="1">
            <a:off x="6798496" y="1656539"/>
            <a:ext cx="13063" cy="2156329"/>
          </a:xfrm>
          <a:prstGeom prst="line">
            <a:avLst/>
          </a:prstGeom>
          <a:ln w="28575"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7817397" y="2734703"/>
            <a:ext cx="496389" cy="712405"/>
          </a:xfrm>
          <a:prstGeom prst="ellipse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>
            <a:off x="4236098" y="1656538"/>
            <a:ext cx="2682" cy="2156330"/>
          </a:xfrm>
          <a:prstGeom prst="line">
            <a:avLst/>
          </a:prstGeom>
          <a:ln w="28575"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7444CD4-5F3F-C24C-B1BC-F07419B9A2F5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45A005-F42D-944F-A045-1BABB5D93367}"/>
              </a:ext>
            </a:extLst>
          </p:cNvPr>
          <p:cNvSpPr txBox="1"/>
          <p:nvPr/>
        </p:nvSpPr>
        <p:spPr>
          <a:xfrm>
            <a:off x="1308921" y="1182603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and Members data</a:t>
            </a:r>
          </a:p>
        </p:txBody>
      </p:sp>
    </p:spTree>
    <p:extLst>
      <p:ext uri="{BB962C8B-B14F-4D97-AF65-F5344CB8AC3E}">
        <p14:creationId xmlns:p14="http://schemas.microsoft.com/office/powerpoint/2010/main" val="8832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" y="1726835"/>
            <a:ext cx="7403723" cy="23237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730" flipH="1">
            <a:off x="7268354" y="1723444"/>
            <a:ext cx="236012" cy="234127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H="1">
            <a:off x="5415398" y="1840507"/>
            <a:ext cx="17958" cy="165581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" y="4185519"/>
            <a:ext cx="7403723" cy="215228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426" y="1868321"/>
            <a:ext cx="4074841" cy="203742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94" y="4234318"/>
            <a:ext cx="3835643" cy="205468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3D5FF41-3065-6941-A497-DF01D0192357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FE914-F4FD-E44D-BB44-064399102B83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Transection data set</a:t>
            </a:r>
          </a:p>
        </p:txBody>
      </p:sp>
    </p:spTree>
    <p:extLst>
      <p:ext uri="{BB962C8B-B14F-4D97-AF65-F5344CB8AC3E}">
        <p14:creationId xmlns:p14="http://schemas.microsoft.com/office/powerpoint/2010/main" val="343903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r="36391"/>
          <a:stretch/>
        </p:blipFill>
        <p:spPr>
          <a:xfrm>
            <a:off x="6792000" y="-330216"/>
            <a:ext cx="5400000" cy="75184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92000" y="-66252"/>
            <a:ext cx="5731732" cy="6924251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C046A99-2489-FA44-80F0-0C5AA037DF2A}"/>
              </a:ext>
            </a:extLst>
          </p:cNvPr>
          <p:cNvGrpSpPr/>
          <p:nvPr/>
        </p:nvGrpSpPr>
        <p:grpSpPr>
          <a:xfrm>
            <a:off x="54108" y="1633846"/>
            <a:ext cx="6554510" cy="5157903"/>
            <a:chOff x="386622" y="1051950"/>
            <a:chExt cx="6838950" cy="515790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0"/>
            <a:stretch/>
          </p:blipFill>
          <p:spPr>
            <a:xfrm>
              <a:off x="386622" y="1051950"/>
              <a:ext cx="6838950" cy="5157903"/>
            </a:xfrm>
            <a:prstGeom prst="rect">
              <a:avLst/>
            </a:prstGeom>
          </p:spPr>
        </p:pic>
        <p:cxnSp>
          <p:nvCxnSpPr>
            <p:cNvPr id="6" name="直線單箭頭接點 5"/>
            <p:cNvCxnSpPr/>
            <p:nvPr/>
          </p:nvCxnSpPr>
          <p:spPr>
            <a:xfrm flipH="1">
              <a:off x="2514573" y="3046443"/>
              <a:ext cx="9902" cy="3931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/>
            <p:cNvCxnSpPr/>
            <p:nvPr/>
          </p:nvCxnSpPr>
          <p:spPr>
            <a:xfrm flipH="1">
              <a:off x="2524475" y="1380126"/>
              <a:ext cx="9902" cy="3931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7257440" y="1962022"/>
            <a:ext cx="48260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there are differences in the planned vs actual payment for individual users. 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In most of these cases the users ended up paying more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928D2E-92AB-0849-B54A-02B10BF660DF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B93A8B6-A19A-A14F-9379-C72385B38202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Transection data set</a:t>
            </a:r>
          </a:p>
        </p:txBody>
      </p:sp>
    </p:spTree>
    <p:extLst>
      <p:ext uri="{BB962C8B-B14F-4D97-AF65-F5344CB8AC3E}">
        <p14:creationId xmlns:p14="http://schemas.microsoft.com/office/powerpoint/2010/main" val="422050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0C44"/>
      </a:accent1>
      <a:accent2>
        <a:srgbClr val="000000"/>
      </a:accent2>
      <a:accent3>
        <a:srgbClr val="06455C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</TotalTime>
  <Words>699</Words>
  <Application>Microsoft Macintosh PowerPoint</Application>
  <PresentationFormat>寬螢幕</PresentationFormat>
  <Paragraphs>146</Paragraphs>
  <Slides>26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新細明體</vt:lpstr>
      <vt:lpstr>微软雅黑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Microsoft Office 使用者</cp:lastModifiedBy>
  <cp:revision>122</cp:revision>
  <dcterms:created xsi:type="dcterms:W3CDTF">2015-09-01T03:01:08Z</dcterms:created>
  <dcterms:modified xsi:type="dcterms:W3CDTF">2018-05-10T02:14:55Z</dcterms:modified>
</cp:coreProperties>
</file>